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9" r:id="rId2"/>
    <p:sldId id="511" r:id="rId3"/>
    <p:sldId id="556" r:id="rId4"/>
    <p:sldId id="555" r:id="rId5"/>
    <p:sldId id="557" r:id="rId6"/>
    <p:sldId id="564" r:id="rId7"/>
    <p:sldId id="560" r:id="rId8"/>
    <p:sldId id="558" r:id="rId9"/>
    <p:sldId id="562" r:id="rId10"/>
    <p:sldId id="563" r:id="rId11"/>
    <p:sldId id="561" r:id="rId12"/>
  </p:sldIdLst>
  <p:sldSz cx="9144000" cy="6858000" type="letter"/>
  <p:notesSz cx="9236075" cy="1472247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06120"/>
    <a:srgbClr val="808080"/>
    <a:srgbClr val="FFFF99"/>
    <a:srgbClr val="FFFFE5"/>
    <a:srgbClr val="FFFFCC"/>
    <a:srgbClr val="BD9B53"/>
    <a:srgbClr val="A6BF79"/>
    <a:srgbClr val="C3D69B"/>
    <a:srgbClr val="E4E7D1"/>
    <a:srgbClr val="8CA9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47" autoAdjust="0"/>
    <p:restoredTop sz="89424" autoAdjust="0"/>
  </p:normalViewPr>
  <p:slideViewPr>
    <p:cSldViewPr snapToGrid="0" snapToObjects="1">
      <p:cViewPr varScale="1">
        <p:scale>
          <a:sx n="74" d="100"/>
          <a:sy n="74" d="100"/>
        </p:scale>
        <p:origin x="-2131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30853" y="0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cs typeface="+mn-cs"/>
              </a:defRPr>
            </a:lvl1pPr>
          </a:lstStyle>
          <a:p>
            <a:pPr>
              <a:defRPr/>
            </a:pPr>
            <a:fld id="{E87BA331-B688-4343-931D-81B6B422F9AA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5" y="13983333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30853" y="13983333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800">
                <a:latin typeface="+mn-lt"/>
                <a:cs typeface="+mn-cs"/>
              </a:defRPr>
            </a:lvl1pPr>
          </a:lstStyle>
          <a:p>
            <a:pPr>
              <a:defRPr/>
            </a:pPr>
            <a:fld id="{886361E0-BA1A-403C-803D-B019E9A61323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4535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/>
          <a:lstStyle>
            <a:lvl1pPr algn="l">
              <a:defRPr sz="18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30853" y="0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/>
          <a:lstStyle>
            <a:lvl1pPr algn="r">
              <a:defRPr sz="1800"/>
            </a:lvl1pPr>
          </a:lstStyle>
          <a:p>
            <a:pPr>
              <a:defRPr/>
            </a:pPr>
            <a:fld id="{BE3CED14-E0AE-43F1-B6BA-556C5CC4FAF4}" type="datetimeFigureOut">
              <a:rPr lang="en-CA"/>
              <a:pPr>
                <a:defRPr/>
              </a:pPr>
              <a:t>2016-05-05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1103313"/>
            <a:ext cx="7359650" cy="5521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6868" tIns="68432" rIns="136868" bIns="68432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4449" y="6994188"/>
            <a:ext cx="7387187" cy="6624612"/>
          </a:xfrm>
          <a:prstGeom prst="rect">
            <a:avLst/>
          </a:prstGeom>
        </p:spPr>
        <p:txBody>
          <a:bodyPr vert="horz" lIns="136868" tIns="68432" rIns="136868" bIns="6843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13983333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 anchor="b"/>
          <a:lstStyle>
            <a:lvl1pPr algn="l">
              <a:defRPr sz="180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30853" y="13983333"/>
            <a:ext cx="4003136" cy="736628"/>
          </a:xfrm>
          <a:prstGeom prst="rect">
            <a:avLst/>
          </a:prstGeom>
        </p:spPr>
        <p:txBody>
          <a:bodyPr vert="horz" lIns="136868" tIns="68432" rIns="136868" bIns="68432" rtlCol="0" anchor="b"/>
          <a:lstStyle>
            <a:lvl1pPr algn="r">
              <a:defRPr sz="1800"/>
            </a:lvl1pPr>
          </a:lstStyle>
          <a:p>
            <a:pPr>
              <a:defRPr/>
            </a:pPr>
            <a:fld id="{FD74F58A-898F-4801-842E-33F40615EB00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0548473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74F58A-898F-4801-842E-33F40615EB00}" type="slidenum">
              <a:rPr lang="en-CA" smtClean="0"/>
              <a:pPr>
                <a:defRPr/>
              </a:pPr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46391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F35A9-E81B-4220-9997-CEF0F1C2444E}" type="slidenum">
              <a:rPr lang="en-CA" smtClean="0"/>
              <a:pPr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50259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F35A9-E81B-4220-9997-CEF0F1C2444E}" type="slidenum">
              <a:rPr lang="en-CA" smtClean="0"/>
              <a:pPr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="" val="150259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llard/Desktop/corporate_e.jpg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corporate_green_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0045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461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AB0CD5F-08F5-465B-8091-665C68611D9E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19B9277-C505-48EA-9146-77356EA846BC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1942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6ED80AD-E209-4DB4-94BA-B7B80CB0C692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7FC6614-3EE6-4DD7-81B3-A2A7A9F3A5F1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891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rporate_e.jpg" descr="/Users/allard/Desktop/corporate_e.jp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907277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306120"/>
              </a:buClr>
              <a:buFont typeface="Wingdings" charset="2"/>
              <a:buChar char="§"/>
              <a:defRPr/>
            </a:lvl1pPr>
            <a:lvl2pPr>
              <a:buClr>
                <a:srgbClr val="306120"/>
              </a:buClr>
              <a:buFont typeface="Wingdings" charset="2"/>
              <a:buChar char="§"/>
              <a:defRPr/>
            </a:lvl2pPr>
            <a:lvl3pPr>
              <a:buClr>
                <a:srgbClr val="306120"/>
              </a:buClr>
              <a:buFont typeface="Wingdings" charset="2"/>
              <a:buChar char="§"/>
              <a:defRPr/>
            </a:lvl3pPr>
            <a:lvl4pPr>
              <a:buClr>
                <a:srgbClr val="306120"/>
              </a:buClr>
              <a:buFont typeface="Wingdings" charset="2"/>
              <a:buChar char="§"/>
              <a:defRPr/>
            </a:lvl4pPr>
            <a:lvl5pPr>
              <a:buClr>
                <a:srgbClr val="306120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72002A0-36C4-408A-8D3A-59D6907CE204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DRAFT: for discussion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0681E3E-DFFE-453F-B2A3-E8FC3A925BCD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4813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C9C759C-DA95-4401-8536-E9D5B7BC78E9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B623139-EC20-4B60-B48D-823A9803EDC5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1354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36A838F9-DA48-47C0-A978-0F27503E4518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73FB565-EE42-46A8-B1CB-3900274ACF32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566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99BE0E4-5435-4A6B-AAB1-3D7CCA657F92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C7A00CF-A66D-4DAB-A2BC-07A170349EEC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88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3271F8B-806A-4766-86F3-FBED068C4182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DC2A672-6190-490A-B5C9-77DD09EAD26A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6574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0A9C15C6-9EC6-41B4-84E5-E5960A2C75DA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CE33EC97-0C21-495F-930F-41000A4F830D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3197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96FDDE52-C44B-4A29-8E0F-141463D4E1A6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48400" y="-92075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Draft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265D770-FA63-4DD4-B2F7-C00D77E3A7F6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0516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A0E0D873-3105-44EC-ABED-76ABD876B45E}" type="datetimeFigureOut">
              <a:rPr lang="en-US"/>
              <a:pPr>
                <a:defRPr/>
              </a:pPr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CF67F93-B672-4594-9471-0368D254D08B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755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 userDrawn="1"/>
        </p:nvSpPr>
        <p:spPr bwMode="auto">
          <a:xfrm>
            <a:off x="2514600" y="0"/>
            <a:ext cx="3733800" cy="228600"/>
          </a:xfrm>
          <a:prstGeom prst="rect">
            <a:avLst/>
          </a:prstGeom>
          <a:solidFill>
            <a:srgbClr val="608B2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9"/>
          <p:cNvSpPr>
            <a:spLocks noChangeArrowheads="1"/>
          </p:cNvSpPr>
          <p:nvPr userDrawn="1"/>
        </p:nvSpPr>
        <p:spPr bwMode="auto">
          <a:xfrm>
            <a:off x="0" y="0"/>
            <a:ext cx="2895600" cy="228600"/>
          </a:xfrm>
          <a:prstGeom prst="rect">
            <a:avLst/>
          </a:prstGeom>
          <a:solidFill>
            <a:srgbClr val="30612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11"/>
          <p:cNvSpPr>
            <a:spLocks noChangeArrowheads="1"/>
          </p:cNvSpPr>
          <p:nvPr userDrawn="1"/>
        </p:nvSpPr>
        <p:spPr bwMode="auto">
          <a:xfrm>
            <a:off x="6019800" y="0"/>
            <a:ext cx="3124200" cy="228600"/>
          </a:xfrm>
          <a:prstGeom prst="rect">
            <a:avLst/>
          </a:prstGeom>
          <a:solidFill>
            <a:srgbClr val="A3C1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3" name="Rectangle 6"/>
          <p:cNvSpPr txBox="1">
            <a:spLocks noChangeArrowheads="1"/>
          </p:cNvSpPr>
          <p:nvPr userDrawn="1"/>
        </p:nvSpPr>
        <p:spPr bwMode="auto">
          <a:xfrm>
            <a:off x="7010400" y="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defRPr sz="12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85A3365-1B86-4CD5-9B5F-F2A07D7F4698}" type="slidenum">
              <a:rPr lang="en-US">
                <a:latin typeface="+mn-lt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>
              <a:latin typeface="+mn-lt"/>
              <a:cs typeface="+mn-cs"/>
            </a:endParaRPr>
          </a:p>
        </p:txBody>
      </p:sp>
      <p:pic>
        <p:nvPicPr>
          <p:cNvPr id="1032" name="Picture 12" descr="Canada logo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400800"/>
            <a:ext cx="1295400" cy="33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15" descr="nrcan_fip_e_2c_5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4150"/>
            <a:ext cx="259080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306120"/>
          </a:solidFill>
          <a:latin typeface="Myriad Pro"/>
          <a:ea typeface="Myriad Pro"/>
          <a:cs typeface="Myriad Pro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 b="1">
          <a:solidFill>
            <a:srgbClr val="306120"/>
          </a:solidFill>
          <a:latin typeface="Myriad Pro"/>
          <a:ea typeface="Myriad Pro"/>
          <a:cs typeface="Myriad Pro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306120"/>
        </a:buClr>
        <a:buFont typeface="Wingdings" pitchFamily="2" charset="2"/>
        <a:buChar char="§"/>
        <a:defRPr sz="3200" kern="1200">
          <a:solidFill>
            <a:schemeClr val="tx1"/>
          </a:solidFill>
          <a:latin typeface="Myriad Pro"/>
          <a:ea typeface="Myriad Pro"/>
          <a:cs typeface="Myriad Pro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306120"/>
        </a:buClr>
        <a:buFont typeface="Wingdings" pitchFamily="2" charset="2"/>
        <a:buChar char="§"/>
        <a:defRPr sz="2800" kern="1200">
          <a:solidFill>
            <a:schemeClr val="tx1"/>
          </a:solidFill>
          <a:latin typeface="Myriad Pro"/>
          <a:ea typeface="Myriad Pro"/>
          <a:cs typeface="Myriad Pro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306120"/>
        </a:buClr>
        <a:buFont typeface="Wingdings" pitchFamily="2" charset="2"/>
        <a:buChar char="§"/>
        <a:defRPr sz="2400" kern="1200">
          <a:solidFill>
            <a:schemeClr val="tx1"/>
          </a:solidFill>
          <a:latin typeface="Myriad Pro"/>
          <a:ea typeface="Myriad Pro"/>
          <a:cs typeface="Myriad Pro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306120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Myriad Pro"/>
          <a:cs typeface="Myriad Pro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306120"/>
        </a:buClr>
        <a:buFont typeface="Wingdings" pitchFamily="2" charset="2"/>
        <a:buChar char="§"/>
        <a:defRPr sz="2000" kern="1200">
          <a:solidFill>
            <a:schemeClr val="tx1"/>
          </a:solidFill>
          <a:latin typeface="Myriad Pro"/>
          <a:ea typeface="Myriad Pro"/>
          <a:cs typeface="Myriad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685800" y="2622015"/>
            <a:ext cx="7772400" cy="1130317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06120"/>
                </a:solidFill>
                <a:latin typeface="Myriad Pro"/>
                <a:ea typeface="Myriad Pro"/>
                <a:cs typeface="Myriad Pro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2400" spc="-90" dirty="0" smtClean="0">
                <a:latin typeface="Calibri" charset="0"/>
                <a:ea typeface="+mj-ea"/>
              </a:rPr>
              <a:t>OpenStudio Overview</a:t>
            </a:r>
          </a:p>
          <a:p>
            <a:pPr algn="ctr" fontAlgn="auto">
              <a:spcAft>
                <a:spcPts val="0"/>
              </a:spcAft>
              <a:defRPr/>
            </a:pPr>
            <a:endParaRPr lang="en-US" sz="2400" spc="-90" dirty="0" smtClean="0">
              <a:latin typeface="Calibri" charset="0"/>
              <a:ea typeface="+mj-ea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2000" i="1" spc="-90" dirty="0" smtClean="0">
                <a:latin typeface="Calibri" charset="0"/>
                <a:ea typeface="+mj-ea"/>
              </a:rPr>
              <a:t>May 6</a:t>
            </a:r>
            <a:r>
              <a:rPr lang="en-US" sz="2000" i="1" spc="-90" baseline="30000" dirty="0" smtClean="0">
                <a:latin typeface="Calibri" charset="0"/>
                <a:ea typeface="+mj-ea"/>
              </a:rPr>
              <a:t>th</a:t>
            </a:r>
            <a:r>
              <a:rPr lang="en-US" sz="2000" i="1" spc="-90" dirty="0" smtClean="0">
                <a:latin typeface="Calibri" charset="0"/>
                <a:ea typeface="+mj-ea"/>
              </a:rPr>
              <a:t> 2016</a:t>
            </a:r>
            <a:endParaRPr lang="en-US" sz="2000" i="1" spc="-90" dirty="0">
              <a:latin typeface="Calibri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6775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Modelling Resources</a:t>
            </a:r>
            <a:endParaRPr lang="en-CA" dirty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5513" y="1220788"/>
            <a:ext cx="729297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238264"/>
            <a:ext cx="3706866" cy="2730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 descr="http://brooklinredmen.ca/wordpress/wp-content/uploads/2016/05/youtube-logo-full_colo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3022" y="1238264"/>
            <a:ext cx="1149243" cy="64666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Other Resources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05802" y="1417638"/>
            <a:ext cx="3393878" cy="83099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txBody>
          <a:bodyPr wrap="none" rtlCol="0">
            <a:spAutoFit/>
          </a:bodyPr>
          <a:lstStyle/>
          <a:p>
            <a:r>
              <a:rPr lang="en-CA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150 + Videos</a:t>
            </a:r>
            <a:endParaRPr lang="en-CA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https://media.licdn.com/media/p/8/000/218/1b8/1886add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3922" y="4184134"/>
            <a:ext cx="5125735" cy="17456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750" y="633413"/>
            <a:ext cx="8572500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CA" sz="2600" dirty="0" smtClean="0"/>
              <a:t>Why OpenStudio?</a:t>
            </a:r>
            <a:endParaRPr lang="en-CA" sz="26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091473"/>
          </a:xfrm>
          <a:solidFill>
            <a:schemeClr val="bg1">
              <a:alpha val="45000"/>
            </a:schemeClr>
          </a:solidFill>
        </p:spPr>
        <p:txBody>
          <a:bodyPr/>
          <a:lstStyle/>
          <a:p>
            <a:r>
              <a:rPr lang="en-CA" dirty="0" smtClean="0"/>
              <a:t>Manipulating E+ is hard</a:t>
            </a:r>
          </a:p>
          <a:p>
            <a:r>
              <a:rPr lang="en-CA" dirty="0" smtClean="0"/>
              <a:t>Very few interfaces were being developed around E+</a:t>
            </a:r>
          </a:p>
          <a:p>
            <a:r>
              <a:rPr lang="en-CA" dirty="0" smtClean="0"/>
              <a:t>E+ is the most advanced open commercial research tool available</a:t>
            </a:r>
          </a:p>
          <a:p>
            <a:endParaRPr lang="en-CA" dirty="0" smtClean="0"/>
          </a:p>
          <a:p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7000875" y="2447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xmlns="" val="8527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en-CA" sz="2600" dirty="0" smtClean="0"/>
              <a:t>OpenStudio</a:t>
            </a:r>
            <a:r>
              <a:rPr lang="en-CA" sz="2600" dirty="0"/>
              <a:t> </a:t>
            </a:r>
            <a:r>
              <a:rPr lang="en-CA" sz="2600" dirty="0" smtClean="0"/>
              <a:t>is not an interface…</a:t>
            </a:r>
            <a:endParaRPr lang="en-CA" sz="26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000" dirty="0" smtClean="0"/>
              <a:t>Created </a:t>
            </a:r>
            <a:r>
              <a:rPr lang="en-CA" sz="2000" dirty="0"/>
              <a:t>an SDK rather than an interface</a:t>
            </a:r>
            <a:r>
              <a:rPr lang="en-CA" sz="2000" dirty="0" smtClean="0"/>
              <a:t>. </a:t>
            </a:r>
          </a:p>
          <a:p>
            <a:pPr lvl="1"/>
            <a:r>
              <a:rPr lang="en-CA" sz="1600" dirty="0" smtClean="0"/>
              <a:t>UI can exploit the SDK using C++, Ruby, Python, </a:t>
            </a:r>
            <a:r>
              <a:rPr lang="en-CA" sz="1600" dirty="0" err="1" smtClean="0"/>
              <a:t>Javascript</a:t>
            </a:r>
            <a:r>
              <a:rPr lang="en-CA" sz="1600" dirty="0" smtClean="0"/>
              <a:t>, </a:t>
            </a:r>
            <a:r>
              <a:rPr lang="en-CA" sz="1600" dirty="0" err="1" smtClean="0"/>
              <a:t>etc</a:t>
            </a:r>
            <a:endParaRPr lang="en-CA" sz="2000" dirty="0"/>
          </a:p>
          <a:p>
            <a:r>
              <a:rPr lang="en-CA" sz="2000" dirty="0"/>
              <a:t>Originally created to be decoupled from the </a:t>
            </a:r>
            <a:r>
              <a:rPr lang="en-CA" sz="2000" dirty="0" smtClean="0"/>
              <a:t>engine</a:t>
            </a:r>
          </a:p>
          <a:p>
            <a:pPr lvl="1"/>
            <a:r>
              <a:rPr lang="en-CA" sz="1600" dirty="0" smtClean="0"/>
              <a:t>Supports Radiance</a:t>
            </a:r>
          </a:p>
          <a:p>
            <a:pPr lvl="1"/>
            <a:r>
              <a:rPr lang="en-CA" sz="1600" dirty="0" smtClean="0"/>
              <a:t>ESP-r was partially implemented in C++</a:t>
            </a:r>
          </a:p>
          <a:p>
            <a:pPr lvl="1"/>
            <a:r>
              <a:rPr lang="en-CA" sz="1600" dirty="0" err="1" smtClean="0"/>
              <a:t>eQuest</a:t>
            </a:r>
            <a:r>
              <a:rPr lang="en-CA" sz="1600" dirty="0" smtClean="0"/>
              <a:t> was partially implemented in Ruby</a:t>
            </a:r>
            <a:endParaRPr lang="en-CA" sz="2000" dirty="0"/>
          </a:p>
          <a:p>
            <a:r>
              <a:rPr lang="en-CA" sz="2000" dirty="0"/>
              <a:t>Interfaces have been created using HTML, </a:t>
            </a:r>
            <a:r>
              <a:rPr lang="en-CA" sz="2000" dirty="0" smtClean="0"/>
              <a:t>GTK+, </a:t>
            </a:r>
            <a:r>
              <a:rPr lang="en-CA" sz="2000" dirty="0"/>
              <a:t>Node.JS with the same underlying data model. </a:t>
            </a:r>
          </a:p>
          <a:p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738979" y="1332829"/>
            <a:ext cx="4038600" cy="2230015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pPr marL="0" indent="0" algn="ctr">
              <a:buNone/>
            </a:pPr>
            <a:r>
              <a:rPr lang="en-CA" b="1" dirty="0" smtClean="0"/>
              <a:t>Leverages expertise in any given organization to create an interface quickly based on their needs. </a:t>
            </a:r>
            <a:endParaRPr lang="en-CA" b="1" dirty="0"/>
          </a:p>
        </p:txBody>
      </p:sp>
      <p:sp>
        <p:nvSpPr>
          <p:cNvPr id="8" name="Rectangle 7"/>
          <p:cNvSpPr/>
          <p:nvPr/>
        </p:nvSpPr>
        <p:spPr>
          <a:xfrm>
            <a:off x="7000875" y="2447837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/>
              <a:t> 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4738979" y="3747510"/>
            <a:ext cx="4038600" cy="22300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06120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0612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0612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0612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06120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Myriad Pro"/>
                <a:ea typeface="Myriad Pro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CA" b="1" dirty="0" smtClean="0"/>
              <a:t>Lets you create your own interfaces as simple or as complex as you wish.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xmlns="" val="225439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OpenStudio Eco-system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4155" y="1216715"/>
            <a:ext cx="5730843" cy="487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30959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Development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 tested developer release every 2 weeks. </a:t>
            </a:r>
          </a:p>
          <a:p>
            <a:r>
              <a:rPr lang="en-CA" dirty="0" smtClean="0"/>
              <a:t>A stable release every 3 months.</a:t>
            </a:r>
          </a:p>
          <a:p>
            <a:r>
              <a:rPr lang="en-CA" dirty="0" smtClean="0"/>
              <a:t>Supports development on all platforms (Linux, Mac, Windows) </a:t>
            </a:r>
          </a:p>
          <a:p>
            <a:r>
              <a:rPr lang="en-CA" dirty="0" smtClean="0"/>
              <a:t>Shared development between NREL, </a:t>
            </a:r>
            <a:r>
              <a:rPr lang="en-CA" dirty="0" err="1" smtClean="0"/>
              <a:t>NRCan</a:t>
            </a:r>
            <a:r>
              <a:rPr lang="en-CA" dirty="0" smtClean="0"/>
              <a:t>, PNNL</a:t>
            </a:r>
            <a:endParaRPr lang="en-CA" sz="2800" dirty="0" smtClean="0"/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xmlns="" val="118487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Automated Nightly Cloud Testing</a:t>
            </a:r>
            <a:endParaRPr lang="en-CA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346" y="1417638"/>
            <a:ext cx="8784566" cy="4592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Partnerships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143071"/>
            <a:ext cx="7924800" cy="527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Resources</a:t>
            </a:r>
            <a:endParaRPr lang="en-CA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8613" y="1191802"/>
            <a:ext cx="6408737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19515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Learning Resources</a:t>
            </a:r>
            <a:endParaRPr lang="en-CA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7298" y="1123670"/>
            <a:ext cx="5815173" cy="573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19515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rgbClr val="306120"/>
          </a:solidFill>
        </a:ln>
      </a:spPr>
      <a:bodyPr wrap="square">
        <a:spAutoFit/>
      </a:bodyPr>
      <a:lstStyle>
        <a:defPPr>
          <a:spcBef>
            <a:spcPts val="600"/>
          </a:spcBef>
          <a:spcAft>
            <a:spcPts val="600"/>
          </a:spcAft>
          <a:defRPr b="0" dirty="0">
            <a:solidFill>
              <a:schemeClr val="tx1"/>
            </a:solidFill>
            <a:latin typeface="Arial" panose="020B0604020202020204" pitchFamily="34" charset="0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20558</TotalTime>
  <Words>191</Words>
  <Application>Microsoft Office PowerPoint</Application>
  <PresentationFormat>Letter Paper (8.5x11 in)</PresentationFormat>
  <Paragraphs>35</Paragraphs>
  <Slides>11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Why OpenStudio?</vt:lpstr>
      <vt:lpstr>OpenStudio is not an interface…</vt:lpstr>
      <vt:lpstr>The OpenStudio Eco-system</vt:lpstr>
      <vt:lpstr>Development</vt:lpstr>
      <vt:lpstr>Automated Nightly Cloud Testing</vt:lpstr>
      <vt:lpstr>Partnerships</vt:lpstr>
      <vt:lpstr>Learning Resources</vt:lpstr>
      <vt:lpstr>Learning Resources</vt:lpstr>
      <vt:lpstr>Modelling Resources</vt:lpstr>
      <vt:lpstr>Other Resources</vt:lpstr>
    </vt:vector>
  </TitlesOfParts>
  <Company>NRCAN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Julie Allard User</dc:creator>
  <cp:lastModifiedBy>Phylroy Lopez</cp:lastModifiedBy>
  <cp:revision>1118</cp:revision>
  <cp:lastPrinted>2016-03-24T20:34:12Z</cp:lastPrinted>
  <dcterms:created xsi:type="dcterms:W3CDTF">2014-03-06T18:42:46Z</dcterms:created>
  <dcterms:modified xsi:type="dcterms:W3CDTF">2016-05-06T01:44:14Z</dcterms:modified>
</cp:coreProperties>
</file>